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9144000" cy="5143500" type="screen16x9"/>
  <p:notesSz cx="6858000" cy="9144000"/>
  <p:embeddedFontLst>
    <p:embeddedFont>
      <p:font typeface="Georgia" panose="02040502050405020303" pitchFamily="18" charset="0"/>
      <p:regular r:id="rId21"/>
      <p:bold r:id="rId22"/>
      <p:italic r:id="rId23"/>
      <p:boldItalic r:id="rId24"/>
    </p:embeddedFont>
    <p:embeddedFont>
      <p:font typeface="Old Standard TT" panose="020B0604020202020204" charset="0"/>
      <p:regular r:id="rId25"/>
      <p:bold r:id="rId26"/>
      <p:italic r:id="rId27"/>
    </p:embeddedFont>
    <p:embeddedFont>
      <p:font typeface="Playfair Displ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0357f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56acbaef3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56acbaef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6f90357f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56acbaef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56acbaef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568aac28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568aac28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568aac287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568aac287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568aac287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568aac287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cef98bbaa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cef98bba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56acbaef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56acbaef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cef98bbaa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cef98bbaa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90357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cef98bbaa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cef98bbaa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lnSpc>
                <a:spcPct val="135000"/>
              </a:lnSpc>
              <a:spcBef>
                <a:spcPts val="3600"/>
              </a:spcBef>
              <a:spcAft>
                <a:spcPts val="1800"/>
              </a:spcAft>
              <a:buClr>
                <a:schemeClr val="dk1"/>
              </a:buClr>
              <a:buSzPts val="1100"/>
              <a:buFont typeface="Arial"/>
              <a:buNone/>
            </a:pPr>
            <a:r>
              <a:rPr lang="en" sz="2600">
                <a:solidFill>
                  <a:srgbClr val="FFFFFF"/>
                </a:solidFill>
                <a:latin typeface="Arial"/>
                <a:ea typeface="Arial"/>
                <a:cs typeface="Arial"/>
                <a:sym typeface="Arial"/>
              </a:rPr>
              <a:t>Development of IoT Based Smart Healthcare Monitoring System </a:t>
            </a:r>
            <a:endParaRPr>
              <a:solidFill>
                <a:srgbClr val="FFFFFF"/>
              </a:solidFill>
            </a:endParaRPr>
          </a:p>
        </p:txBody>
      </p:sp>
      <p:sp>
        <p:nvSpPr>
          <p:cNvPr id="60" name="Google Shape;60;p13"/>
          <p:cNvSpPr txBox="1">
            <a:spLocks noGrp="1"/>
          </p:cNvSpPr>
          <p:nvPr>
            <p:ph type="subTitle" idx="1"/>
          </p:nvPr>
        </p:nvSpPr>
        <p:spPr>
          <a:xfrm>
            <a:off x="512700" y="3416094"/>
            <a:ext cx="8118600" cy="2180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100"/>
              <a:t>1807228 Souvik Karmakar</a:t>
            </a:r>
            <a:endParaRPr sz="2100"/>
          </a:p>
          <a:p>
            <a:pPr marL="457200" lvl="0" indent="0" algn="l" rtl="0">
              <a:spcBef>
                <a:spcPts val="0"/>
              </a:spcBef>
              <a:spcAft>
                <a:spcPts val="0"/>
              </a:spcAft>
              <a:buNone/>
            </a:pPr>
            <a:r>
              <a:rPr lang="en" sz="2100"/>
              <a:t>1807274 Indrashis Mitra</a:t>
            </a:r>
            <a:endParaRPr sz="2100"/>
          </a:p>
          <a:p>
            <a:pPr marL="457200" lvl="0" indent="0" algn="l" rtl="0">
              <a:spcBef>
                <a:spcPts val="0"/>
              </a:spcBef>
              <a:spcAft>
                <a:spcPts val="0"/>
              </a:spcAft>
              <a:buNone/>
            </a:pPr>
            <a:r>
              <a:rPr lang="en" sz="2100"/>
              <a:t>1807277 Kinjal Sarkar</a:t>
            </a:r>
            <a:endParaRPr sz="2100"/>
          </a:p>
          <a:p>
            <a:pPr marL="457200" lvl="0" indent="0" algn="l" rtl="0">
              <a:spcBef>
                <a:spcPts val="0"/>
              </a:spcBef>
              <a:spcAft>
                <a:spcPts val="0"/>
              </a:spcAft>
              <a:buNone/>
            </a:pPr>
            <a:r>
              <a:rPr lang="en" sz="2100"/>
              <a:t>1807291 Pratyay Basu</a:t>
            </a:r>
            <a:endParaRPr sz="2100"/>
          </a:p>
        </p:txBody>
      </p:sp>
      <p:sp>
        <p:nvSpPr>
          <p:cNvPr id="61" name="Google Shape;61;p13"/>
          <p:cNvSpPr txBox="1"/>
          <p:nvPr/>
        </p:nvSpPr>
        <p:spPr>
          <a:xfrm>
            <a:off x="6712650" y="3524200"/>
            <a:ext cx="2121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B7B7B7"/>
                </a:solidFill>
                <a:latin typeface="Old Standard TT"/>
                <a:ea typeface="Old Standard TT"/>
                <a:cs typeface="Old Standard TT"/>
                <a:sym typeface="Old Standard TT"/>
              </a:rPr>
              <a:t>Guided by :-</a:t>
            </a:r>
            <a:endParaRPr sz="2400">
              <a:solidFill>
                <a:srgbClr val="B7B7B7"/>
              </a:solidFill>
              <a:latin typeface="Old Standard TT"/>
              <a:ea typeface="Old Standard TT"/>
              <a:cs typeface="Old Standard TT"/>
              <a:sym typeface="Old Standard TT"/>
            </a:endParaRPr>
          </a:p>
          <a:p>
            <a:pPr marL="0" lvl="0" indent="0" algn="l" rtl="0">
              <a:spcBef>
                <a:spcPts val="0"/>
              </a:spcBef>
              <a:spcAft>
                <a:spcPts val="0"/>
              </a:spcAft>
              <a:buNone/>
            </a:pPr>
            <a:r>
              <a:rPr lang="en" sz="2400">
                <a:solidFill>
                  <a:srgbClr val="B7B7B7"/>
                </a:solidFill>
                <a:latin typeface="Old Standard TT"/>
                <a:ea typeface="Old Standard TT"/>
                <a:cs typeface="Old Standard TT"/>
                <a:sym typeface="Old Standard TT"/>
              </a:rPr>
              <a:t>Dr. K.B.Ray</a:t>
            </a:r>
            <a:endParaRPr sz="2400">
              <a:solidFill>
                <a:srgbClr val="B7B7B7"/>
              </a:solidFill>
              <a:latin typeface="Old Standard TT"/>
              <a:ea typeface="Old Standard TT"/>
              <a:cs typeface="Old Standard TT"/>
              <a:sym typeface="Old Standard TT"/>
            </a:endParaRPr>
          </a:p>
        </p:txBody>
      </p:sp>
      <p:pic>
        <p:nvPicPr>
          <p:cNvPr id="62" name="Google Shape;62;p13"/>
          <p:cNvPicPr preferRelativeResize="0"/>
          <p:nvPr/>
        </p:nvPicPr>
        <p:blipFill>
          <a:blip r:embed="rId3">
            <a:alphaModFix/>
          </a:blip>
          <a:stretch>
            <a:fillRect/>
          </a:stretch>
        </p:blipFill>
        <p:spPr>
          <a:xfrm>
            <a:off x="3287650" y="181175"/>
            <a:ext cx="2568700" cy="142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4572000" y="0"/>
            <a:ext cx="4571999" cy="5143500"/>
          </a:xfrm>
          <a:prstGeom prst="rect">
            <a:avLst/>
          </a:prstGeom>
          <a:noFill/>
          <a:ln>
            <a:noFill/>
          </a:ln>
        </p:spPr>
      </p:pic>
      <p:sp>
        <p:nvSpPr>
          <p:cNvPr id="126" name="Google Shape;126;p22"/>
          <p:cNvSpPr txBox="1"/>
          <p:nvPr/>
        </p:nvSpPr>
        <p:spPr>
          <a:xfrm>
            <a:off x="301050" y="377500"/>
            <a:ext cx="35832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Times New Roman"/>
                <a:ea typeface="Times New Roman"/>
                <a:cs typeface="Times New Roman"/>
                <a:sym typeface="Times New Roman"/>
              </a:rPr>
              <a:t>Now that we have collected the sensor data,we plan to display it on a webpage - using a dashboard.</a:t>
            </a:r>
            <a:endParaRPr sz="2200">
              <a:latin typeface="Times New Roman"/>
              <a:ea typeface="Times New Roman"/>
              <a:cs typeface="Times New Roman"/>
              <a:sym typeface="Times New Roman"/>
            </a:endParaRPr>
          </a:p>
          <a:p>
            <a:pPr marL="0" lvl="0" indent="0" algn="l" rtl="0">
              <a:spcBef>
                <a:spcPts val="0"/>
              </a:spcBef>
              <a:spcAft>
                <a:spcPts val="0"/>
              </a:spcAft>
              <a:buNone/>
            </a:pPr>
            <a:r>
              <a:rPr lang="en" sz="2200">
                <a:latin typeface="Times New Roman"/>
                <a:ea typeface="Times New Roman"/>
                <a:cs typeface="Times New Roman"/>
                <a:sym typeface="Times New Roman"/>
              </a:rPr>
              <a:t>To build the dashboard,we need to plot the data from the sensor at regular intervals,which we plan to accomplish by using ESP8266 wifi module,in the following way -</a:t>
            </a:r>
            <a:endParaRPr sz="2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180400" y="296650"/>
            <a:ext cx="34461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Times New Roman"/>
                <a:ea typeface="Times New Roman"/>
                <a:cs typeface="Times New Roman"/>
                <a:sym typeface="Times New Roman"/>
              </a:rPr>
              <a:t>Now that we have collected the sensor data,we plan to display it on a webpage - on a dashboard.</a:t>
            </a:r>
            <a:endParaRPr sz="2300">
              <a:latin typeface="Times New Roman"/>
              <a:ea typeface="Times New Roman"/>
              <a:cs typeface="Times New Roman"/>
              <a:sym typeface="Times New Roman"/>
            </a:endParaRPr>
          </a:p>
          <a:p>
            <a:pPr marL="0" lvl="0" indent="0" algn="l" rtl="0">
              <a:spcBef>
                <a:spcPts val="0"/>
              </a:spcBef>
              <a:spcAft>
                <a:spcPts val="0"/>
              </a:spcAft>
              <a:buNone/>
            </a:pPr>
            <a:r>
              <a:rPr lang="en" sz="2300">
                <a:latin typeface="Times New Roman"/>
                <a:ea typeface="Times New Roman"/>
                <a:cs typeface="Times New Roman"/>
                <a:sym typeface="Times New Roman"/>
              </a:rPr>
              <a:t>To build the dashboard,we need to plot the data from the sensors at regular intervals,which we plan to accomplish by using ESP8266 wifi module,in the following way </a:t>
            </a:r>
            <a:r>
              <a:rPr lang="en" sz="2300">
                <a:latin typeface="Old Standard TT"/>
                <a:ea typeface="Old Standard TT"/>
                <a:cs typeface="Old Standard TT"/>
                <a:sym typeface="Old Standard TT"/>
              </a:rPr>
              <a:t>-</a:t>
            </a:r>
            <a:endParaRPr sz="2300">
              <a:latin typeface="Old Standard TT"/>
              <a:ea typeface="Old Standard TT"/>
              <a:cs typeface="Old Standard TT"/>
              <a:sym typeface="Old Standard TT"/>
            </a:endParaRPr>
          </a:p>
        </p:txBody>
      </p:sp>
      <p:pic>
        <p:nvPicPr>
          <p:cNvPr id="132" name="Google Shape;132;p23"/>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4751550" y="0"/>
            <a:ext cx="4149500" cy="5080100"/>
          </a:xfrm>
          <a:prstGeom prst="rect">
            <a:avLst/>
          </a:prstGeom>
          <a:noFill/>
          <a:ln>
            <a:noFill/>
          </a:ln>
        </p:spPr>
      </p:pic>
      <p:sp>
        <p:nvSpPr>
          <p:cNvPr id="138" name="Google Shape;138;p24"/>
          <p:cNvSpPr txBox="1"/>
          <p:nvPr/>
        </p:nvSpPr>
        <p:spPr>
          <a:xfrm>
            <a:off x="386150" y="373800"/>
            <a:ext cx="38319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latin typeface="Times New Roman"/>
                <a:ea typeface="Times New Roman"/>
                <a:cs typeface="Times New Roman"/>
                <a:sym typeface="Times New Roman"/>
              </a:rPr>
              <a:t>After obtaining the data through the wifi module,this is the flow of control how the data will be displayed on the dashboard,which we build using thinger.io, an open source cloud IOT platform,in this way -</a:t>
            </a:r>
            <a:endParaRPr sz="26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105975" y="0"/>
            <a:ext cx="4466026" cy="2911724"/>
          </a:xfrm>
          <a:prstGeom prst="rect">
            <a:avLst/>
          </a:prstGeom>
          <a:noFill/>
          <a:ln>
            <a:noFill/>
          </a:ln>
        </p:spPr>
      </p:pic>
      <p:pic>
        <p:nvPicPr>
          <p:cNvPr id="144" name="Google Shape;144;p25"/>
          <p:cNvPicPr preferRelativeResize="0"/>
          <p:nvPr/>
        </p:nvPicPr>
        <p:blipFill>
          <a:blip r:embed="rId4">
            <a:alphaModFix/>
          </a:blip>
          <a:stretch>
            <a:fillRect/>
          </a:stretch>
        </p:blipFill>
        <p:spPr>
          <a:xfrm>
            <a:off x="4572000" y="2045425"/>
            <a:ext cx="4639350" cy="3098075"/>
          </a:xfrm>
          <a:prstGeom prst="rect">
            <a:avLst/>
          </a:prstGeom>
          <a:noFill/>
          <a:ln>
            <a:noFill/>
          </a:ln>
        </p:spPr>
      </p:pic>
      <p:sp>
        <p:nvSpPr>
          <p:cNvPr id="145" name="Google Shape;145;p25"/>
          <p:cNvSpPr txBox="1">
            <a:spLocks noGrp="1"/>
          </p:cNvSpPr>
          <p:nvPr>
            <p:ph type="title"/>
          </p:nvPr>
        </p:nvSpPr>
        <p:spPr>
          <a:xfrm>
            <a:off x="5437425" y="0"/>
            <a:ext cx="3600600" cy="8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Various dashboards that can be created using the platform</a:t>
            </a:r>
            <a:endParaRPr sz="1800">
              <a:latin typeface="Times New Roman"/>
              <a:ea typeface="Times New Roman"/>
              <a:cs typeface="Times New Roman"/>
              <a:sym typeface="Times New Roman"/>
            </a:endParaRPr>
          </a:p>
        </p:txBody>
      </p:sp>
      <p:sp>
        <p:nvSpPr>
          <p:cNvPr id="146" name="Google Shape;146;p25"/>
          <p:cNvSpPr txBox="1"/>
          <p:nvPr/>
        </p:nvSpPr>
        <p:spPr>
          <a:xfrm>
            <a:off x="566175" y="3492975"/>
            <a:ext cx="3009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Times New Roman"/>
                <a:ea typeface="Times New Roman"/>
                <a:cs typeface="Times New Roman"/>
                <a:sym typeface="Times New Roman"/>
              </a:rPr>
              <a:t>The project also involves the usage of mobile phones to monitor patient parameters,which we do by the blynk app as shown in the next slide</a:t>
            </a:r>
            <a:endParaRPr sz="15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body" idx="1"/>
          </p:nvPr>
        </p:nvSpPr>
        <p:spPr>
          <a:xfrm>
            <a:off x="5814400" y="4486575"/>
            <a:ext cx="495900" cy="349200"/>
          </a:xfrm>
          <a:prstGeom prst="rect">
            <a:avLst/>
          </a:prstGeom>
        </p:spPr>
        <p:txBody>
          <a:bodyPr spcFirstLastPara="1" wrap="square" lIns="91425" tIns="91425" rIns="91425" bIns="91425" anchor="ctr" anchorCtr="0">
            <a:normAutofit fontScale="70000" lnSpcReduction="20000"/>
          </a:bodyPr>
          <a:lstStyle/>
          <a:p>
            <a:pPr marL="0" lvl="0" indent="0" algn="l" rtl="0">
              <a:spcBef>
                <a:spcPts val="0"/>
              </a:spcBef>
              <a:spcAft>
                <a:spcPts val="0"/>
              </a:spcAft>
              <a:buNone/>
            </a:pPr>
            <a:endParaRPr/>
          </a:p>
        </p:txBody>
      </p:sp>
      <p:pic>
        <p:nvPicPr>
          <p:cNvPr id="152" name="Google Shape;152;p26"/>
          <p:cNvPicPr preferRelativeResize="0"/>
          <p:nvPr/>
        </p:nvPicPr>
        <p:blipFill>
          <a:blip r:embed="rId3">
            <a:alphaModFix/>
          </a:blip>
          <a:stretch>
            <a:fillRect/>
          </a:stretch>
        </p:blipFill>
        <p:spPr>
          <a:xfrm>
            <a:off x="152400" y="152400"/>
            <a:ext cx="8736900" cy="4914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7"/>
          <p:cNvPicPr preferRelativeResize="0"/>
          <p:nvPr/>
        </p:nvPicPr>
        <p:blipFill>
          <a:blip r:embed="rId3">
            <a:alphaModFix/>
          </a:blip>
          <a:stretch>
            <a:fillRect/>
          </a:stretch>
        </p:blipFill>
        <p:spPr>
          <a:xfrm>
            <a:off x="45700" y="0"/>
            <a:ext cx="9046901" cy="50888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8"/>
          <p:cNvPicPr preferRelativeResize="0"/>
          <p:nvPr/>
        </p:nvPicPr>
        <p:blipFill>
          <a:blip r:embed="rId3">
            <a:alphaModFix/>
          </a:blip>
          <a:stretch>
            <a:fillRect/>
          </a:stretch>
        </p:blipFill>
        <p:spPr>
          <a:xfrm>
            <a:off x="4696949" y="0"/>
            <a:ext cx="4349650" cy="5143500"/>
          </a:xfrm>
          <a:prstGeom prst="rect">
            <a:avLst/>
          </a:prstGeom>
          <a:noFill/>
          <a:ln>
            <a:noFill/>
          </a:ln>
        </p:spPr>
      </p:pic>
      <p:pic>
        <p:nvPicPr>
          <p:cNvPr id="165" name="Google Shape;165;p28"/>
          <p:cNvPicPr preferRelativeResize="0"/>
          <p:nvPr/>
        </p:nvPicPr>
        <p:blipFill>
          <a:blip r:embed="rId4">
            <a:alphaModFix/>
          </a:blip>
          <a:stretch>
            <a:fillRect/>
          </a:stretch>
        </p:blipFill>
        <p:spPr>
          <a:xfrm>
            <a:off x="311700" y="0"/>
            <a:ext cx="42603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093B472-B8D8-40F6-A8FA-89D1CC166383}"/>
              </a:ext>
            </a:extLst>
          </p:cNvPr>
          <p:cNvSpPr>
            <a:spLocks noGrp="1"/>
          </p:cNvSpPr>
          <p:nvPr>
            <p:ph type="subTitle" idx="1"/>
          </p:nvPr>
        </p:nvSpPr>
        <p:spPr>
          <a:xfrm>
            <a:off x="273120" y="1679341"/>
            <a:ext cx="4045200" cy="1345500"/>
          </a:xfrm>
        </p:spPr>
        <p:txBody>
          <a:bodyPr/>
          <a:lstStyle/>
          <a:p>
            <a:r>
              <a:rPr lang="en-US" dirty="0"/>
              <a:t>Overall flow diagram of the project</a:t>
            </a:r>
            <a:endParaRPr lang="en-IN" dirty="0"/>
          </a:p>
        </p:txBody>
      </p:sp>
      <p:pic>
        <p:nvPicPr>
          <p:cNvPr id="3" name="image2.png">
            <a:extLst>
              <a:ext uri="{FF2B5EF4-FFF2-40B4-BE49-F238E27FC236}">
                <a16:creationId xmlns:a16="http://schemas.microsoft.com/office/drawing/2014/main" id="{DDD1E16C-DF66-497C-A846-D2CAADFDE399}"/>
              </a:ext>
            </a:extLst>
          </p:cNvPr>
          <p:cNvPicPr/>
          <p:nvPr/>
        </p:nvPicPr>
        <p:blipFill>
          <a:blip r:embed="rId2"/>
          <a:srcRect/>
          <a:stretch>
            <a:fillRect/>
          </a:stretch>
        </p:blipFill>
        <p:spPr>
          <a:xfrm>
            <a:off x="4666932" y="97388"/>
            <a:ext cx="4309428" cy="4969911"/>
          </a:xfrm>
          <a:prstGeom prst="rect">
            <a:avLst/>
          </a:prstGeom>
          <a:ln/>
        </p:spPr>
      </p:pic>
    </p:spTree>
    <p:extLst>
      <p:ext uri="{BB962C8B-B14F-4D97-AF65-F5344CB8AC3E}">
        <p14:creationId xmlns:p14="http://schemas.microsoft.com/office/powerpoint/2010/main" val="30708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p:nvPr/>
        </p:nvSpPr>
        <p:spPr>
          <a:xfrm>
            <a:off x="411875" y="446350"/>
            <a:ext cx="8461200" cy="4633200"/>
          </a:xfrm>
          <a:prstGeom prst="rect">
            <a:avLst/>
          </a:prstGeom>
          <a:noFill/>
          <a:ln>
            <a:noFill/>
          </a:ln>
        </p:spPr>
        <p:txBody>
          <a:bodyPr spcFirstLastPara="1" wrap="square" lIns="91425" tIns="91425" rIns="91425" bIns="91425" anchor="t" anchorCtr="0">
            <a:spAutoFit/>
          </a:bodyPr>
          <a:lstStyle/>
          <a:p>
            <a:pPr marL="63500" lvl="0" indent="0" algn="l" rtl="0">
              <a:lnSpc>
                <a:spcPct val="100000"/>
              </a:lnSpc>
              <a:spcBef>
                <a:spcPts val="1200"/>
              </a:spcBef>
              <a:spcAft>
                <a:spcPts val="0"/>
              </a:spcAft>
              <a:buNone/>
            </a:pPr>
            <a:r>
              <a:rPr lang="en" sz="1100" dirty="0">
                <a:solidFill>
                  <a:schemeClr val="dk1"/>
                </a:solidFill>
                <a:latin typeface="Playfair Display"/>
                <a:ea typeface="Playfair Display"/>
                <a:cs typeface="Playfair Display"/>
                <a:sym typeface="Playfair Display"/>
              </a:rPr>
              <a:t>[1]. Md. Milon Islam, Ashikur Rahaman and Md. Rashedul Islam. 2020. Development of Smart Healthcare Monitoring System in IOT Environment </a:t>
            </a:r>
            <a:r>
              <a:rPr lang="en" sz="1100" i="1" dirty="0">
                <a:solidFill>
                  <a:schemeClr val="dk1"/>
                </a:solidFill>
                <a:latin typeface="Playfair Display"/>
                <a:ea typeface="Playfair Display"/>
                <a:cs typeface="Playfair Display"/>
                <a:sym typeface="Playfair Display"/>
              </a:rPr>
              <a:t>Springer Nature Singapore Pte Ltd</a:t>
            </a:r>
            <a:r>
              <a:rPr lang="en" sz="1100" dirty="0">
                <a:solidFill>
                  <a:schemeClr val="dk1"/>
                </a:solidFill>
                <a:latin typeface="Playfair Display"/>
                <a:ea typeface="Playfair Display"/>
                <a:cs typeface="Playfair Display"/>
                <a:sym typeface="Playfair Display"/>
              </a:rPr>
              <a:t>.</a:t>
            </a:r>
            <a:endParaRPr sz="1000" dirty="0">
              <a:solidFill>
                <a:schemeClr val="dk1"/>
              </a:solidFill>
              <a:latin typeface="Playfair Display"/>
              <a:ea typeface="Playfair Display"/>
              <a:cs typeface="Playfair Display"/>
              <a:sym typeface="Playfair Display"/>
            </a:endParaRPr>
          </a:p>
          <a:p>
            <a:pPr marL="635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[2]. Deepak N, Rajendra Prasad C H and Sanjay Kumar Ch. 2018. Patient Health Monitoring using IOT </a:t>
            </a:r>
            <a:r>
              <a:rPr lang="en" sz="1100" i="1" dirty="0">
                <a:solidFill>
                  <a:schemeClr val="dk1"/>
                </a:solidFill>
                <a:latin typeface="Playfair Display"/>
                <a:ea typeface="Playfair Display"/>
                <a:cs typeface="Playfair Display"/>
                <a:sym typeface="Playfair Display"/>
              </a:rPr>
              <a:t>International Journal of Innovative Technology and Exploring Engineering </a:t>
            </a:r>
            <a:r>
              <a:rPr lang="en" sz="1100" dirty="0">
                <a:solidFill>
                  <a:schemeClr val="dk1"/>
                </a:solidFill>
                <a:latin typeface="Playfair Display"/>
                <a:ea typeface="Playfair Display"/>
                <a:cs typeface="Playfair Display"/>
                <a:sym typeface="Playfair Display"/>
              </a:rPr>
              <a:t>8.</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marR="1143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[3]. Hari Kishore K, Surendra Nath K V, Hari Krishna K V N, Pavan Kumar D, Manikanta V and Fazal Noor Basha. 2019. IOT Based Smart Health Monitoring Alert Device </a:t>
            </a:r>
            <a:r>
              <a:rPr lang="en" sz="1100" i="1" dirty="0">
                <a:solidFill>
                  <a:schemeClr val="dk1"/>
                </a:solidFill>
                <a:latin typeface="Playfair Display"/>
                <a:ea typeface="Playfair Display"/>
                <a:cs typeface="Playfair Display"/>
                <a:sym typeface="Playfair Display"/>
              </a:rPr>
              <a:t>International Journal of Innovative Technology and Exploring Engineering </a:t>
            </a:r>
            <a:r>
              <a:rPr lang="en" sz="1100" dirty="0">
                <a:solidFill>
                  <a:schemeClr val="dk1"/>
                </a:solidFill>
                <a:latin typeface="Playfair Display"/>
                <a:ea typeface="Playfair Display"/>
                <a:cs typeface="Playfair Display"/>
                <a:sym typeface="Playfair Display"/>
              </a:rPr>
              <a:t>8.</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[4]. Tamilselvi V, Sribalaji S, Vigneshwaran P, Vinu P, GeethaRamani J. IoT based health monitoring system. In: 2020 6th International conference on advanced computing and communication systems (ICACCS). IEEE; 2020. p. 386–9</a:t>
            </a:r>
            <a:r>
              <a:rPr lang="en" sz="1000" dirty="0">
                <a:solidFill>
                  <a:schemeClr val="dk1"/>
                </a:solidFill>
                <a:latin typeface="Playfair Display"/>
                <a:ea typeface="Playfair Display"/>
                <a:cs typeface="Playfair Display"/>
                <a:sym typeface="Playfair Display"/>
              </a:rPr>
              <a:t> </a:t>
            </a:r>
            <a:endParaRPr sz="1000" dirty="0">
              <a:solidFill>
                <a:schemeClr val="dk1"/>
              </a:solidFill>
              <a:latin typeface="Playfair Display"/>
              <a:ea typeface="Playfair Display"/>
              <a:cs typeface="Playfair Display"/>
              <a:sym typeface="Playfair Display"/>
            </a:endParaRPr>
          </a:p>
          <a:p>
            <a:pPr marL="63500" marR="11430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[5]. Riazul Islam SM, Kwak Daehan, Humaun Kabir M, Hossain M, Kwak Kyung-Sup. The Internet of Things for health care: a comprehensive survey. </a:t>
            </a:r>
            <a:r>
              <a:rPr lang="en" sz="1100" i="1" dirty="0">
                <a:solidFill>
                  <a:schemeClr val="dk1"/>
                </a:solidFill>
                <a:latin typeface="Playfair Display"/>
                <a:ea typeface="Playfair Display"/>
                <a:cs typeface="Playfair Display"/>
                <a:sym typeface="Playfair Display"/>
              </a:rPr>
              <a:t>IEEE Access. 2015;3:678–708</a:t>
            </a:r>
            <a:r>
              <a:rPr lang="en" sz="1100" dirty="0">
                <a:solidFill>
                  <a:schemeClr val="dk1"/>
                </a:solidFill>
                <a:latin typeface="Playfair Display"/>
                <a:ea typeface="Playfair Display"/>
                <a:cs typeface="Playfair Display"/>
                <a:sym typeface="Playfair Display"/>
              </a:rPr>
              <a:t>.</a:t>
            </a:r>
            <a:endParaRPr sz="1100" dirty="0">
              <a:solidFill>
                <a:schemeClr val="dk1"/>
              </a:solidFill>
              <a:latin typeface="Playfair Display"/>
              <a:ea typeface="Playfair Display"/>
              <a:cs typeface="Playfair Display"/>
              <a:sym typeface="Playfair Display"/>
            </a:endParaRPr>
          </a:p>
          <a:p>
            <a:pPr marL="0" lvl="0" indent="0" algn="l" rtl="0">
              <a:lnSpc>
                <a:spcPct val="100000"/>
              </a:lnSpc>
              <a:spcBef>
                <a:spcPts val="0"/>
              </a:spcBef>
              <a:spcAft>
                <a:spcPts val="0"/>
              </a:spcAft>
              <a:buNone/>
            </a:pPr>
            <a:r>
              <a:rPr lang="en" sz="1050" dirty="0">
                <a:solidFill>
                  <a:schemeClr val="dk1"/>
                </a:solidFill>
                <a:latin typeface="Playfair Display"/>
                <a:ea typeface="Playfair Display"/>
                <a:cs typeface="Playfair Display"/>
                <a:sym typeface="Playfair Display"/>
              </a:rPr>
              <a:t> </a:t>
            </a:r>
            <a:endParaRPr sz="1050"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00" dirty="0">
                <a:solidFill>
                  <a:schemeClr val="dk1"/>
                </a:solidFill>
                <a:latin typeface="Playfair Display"/>
                <a:ea typeface="Playfair Display"/>
                <a:cs typeface="Playfair Display"/>
                <a:sym typeface="Playfair Display"/>
              </a:rPr>
              <a:t>[6]. Prakash H Patil, Pratyush Singh, Swatee Biradar and Prasad Rane. 2013. Design and Implementation of Wireless Patient Health Monitoring System </a:t>
            </a:r>
            <a:r>
              <a:rPr lang="en" sz="1100" i="1" dirty="0">
                <a:solidFill>
                  <a:schemeClr val="dk1"/>
                </a:solidFill>
                <a:latin typeface="Playfair Display"/>
                <a:ea typeface="Playfair Display"/>
                <a:cs typeface="Playfair Display"/>
                <a:sym typeface="Playfair Display"/>
              </a:rPr>
              <a:t>International Journal of Engineering Research and Technology 2 </a:t>
            </a:r>
            <a:r>
              <a:rPr lang="en" sz="1100" dirty="0">
                <a:solidFill>
                  <a:schemeClr val="dk1"/>
                </a:solidFill>
                <a:latin typeface="Playfair Display"/>
                <a:ea typeface="Playfair Display"/>
                <a:cs typeface="Playfair Display"/>
                <a:sym typeface="Playfair Display"/>
              </a:rPr>
              <a:t>(6).</a:t>
            </a:r>
            <a:endParaRPr sz="1100"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50"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[7]. Rahaman A, Islam M, Islam M, Sadi M, Nooruddin S. Developing IoT based smart health monitoring systems: a review. </a:t>
            </a:r>
            <a:r>
              <a:rPr lang="en" sz="1100" i="1" dirty="0">
                <a:solidFill>
                  <a:schemeClr val="dk1"/>
                </a:solidFill>
                <a:latin typeface="Playfair Display"/>
                <a:ea typeface="Playfair Display"/>
                <a:cs typeface="Playfair Display"/>
                <a:sym typeface="Playfair Display"/>
              </a:rPr>
              <a:t>Rev Intell Artif. 2019;33:435–440. doi: 10.18280/ria.330605.</a:t>
            </a:r>
            <a:endParaRPr sz="1100" i="1"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0"/>
              </a:spcAft>
              <a:buClr>
                <a:schemeClr val="dk1"/>
              </a:buClr>
              <a:buSzPts val="1100"/>
              <a:buFont typeface="Arial"/>
              <a:buNone/>
            </a:pPr>
            <a:r>
              <a:rPr lang="en" sz="1100" i="1"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[8]. Islam M S, Islam M T, Ali F. Almutairi, GankokBeng, Amid N M N. 2019. Monitoring of the Human Body Signal through the Internet of Things (IoT) Based LoRa Wireless Network </a:t>
            </a:r>
            <a:r>
              <a:rPr lang="en" sz="1100" i="1" dirty="0">
                <a:solidFill>
                  <a:schemeClr val="dk1"/>
                </a:solidFill>
                <a:latin typeface="Playfair Display"/>
                <a:ea typeface="Playfair Display"/>
                <a:cs typeface="Playfair Display"/>
                <a:sym typeface="Playfair Display"/>
              </a:rPr>
              <a:t>System Journal of Applied Sciences 9</a:t>
            </a:r>
            <a:endParaRPr sz="1100" i="1" dirty="0">
              <a:solidFill>
                <a:schemeClr val="dk1"/>
              </a:solidFill>
              <a:latin typeface="Playfair Display"/>
              <a:ea typeface="Playfair Display"/>
              <a:cs typeface="Playfair Display"/>
              <a:sym typeface="Playfair Display"/>
            </a:endParaRPr>
          </a:p>
          <a:p>
            <a:pPr marL="0" lvl="0" indent="0" algn="l" rtl="0">
              <a:lnSpc>
                <a:spcPct val="100000"/>
              </a:lnSpc>
              <a:spcBef>
                <a:spcPts val="1200"/>
              </a:spcBef>
              <a:spcAft>
                <a:spcPts val="1200"/>
              </a:spcAft>
              <a:buClr>
                <a:schemeClr val="dk1"/>
              </a:buClr>
              <a:buSzPts val="1100"/>
              <a:buFont typeface="Arial"/>
              <a:buNone/>
            </a:pPr>
            <a:r>
              <a:rPr lang="en" sz="1100" i="1" dirty="0">
                <a:solidFill>
                  <a:schemeClr val="dk1"/>
                </a:solidFill>
                <a:latin typeface="Playfair Display"/>
                <a:ea typeface="Playfair Display"/>
                <a:cs typeface="Playfair Display"/>
                <a:sym typeface="Playfair Display"/>
              </a:rPr>
              <a:t> </a:t>
            </a:r>
            <a:r>
              <a:rPr lang="en" sz="1100" dirty="0">
                <a:solidFill>
                  <a:schemeClr val="dk1"/>
                </a:solidFill>
                <a:latin typeface="Playfair Display"/>
                <a:ea typeface="Playfair Display"/>
                <a:cs typeface="Playfair Display"/>
                <a:sym typeface="Playfair Display"/>
              </a:rPr>
              <a:t>[9]. Desai MR, Toravi S. A smart sensor interface for smart homes and heart beat monitoring using WSN in IoT environment. </a:t>
            </a:r>
            <a:r>
              <a:rPr lang="en" sz="1100" i="1" dirty="0">
                <a:solidFill>
                  <a:schemeClr val="dk1"/>
                </a:solidFill>
                <a:latin typeface="Playfair Display"/>
                <a:ea typeface="Playfair Display"/>
                <a:cs typeface="Playfair Display"/>
                <a:sym typeface="Playfair Display"/>
              </a:rPr>
              <a:t>In: 2017 International conference on current trends in computer, electrical, electronics and communication (CTCEEC). IEEE; 2017. p. 74–7</a:t>
            </a:r>
            <a:endParaRPr sz="1100" i="1" dirty="0">
              <a:solidFill>
                <a:schemeClr val="dk1"/>
              </a:solidFill>
              <a:latin typeface="Playfair Display"/>
              <a:ea typeface="Playfair Display"/>
              <a:cs typeface="Playfair Display"/>
              <a:sym typeface="Playfair Display"/>
            </a:endParaRPr>
          </a:p>
        </p:txBody>
      </p:sp>
      <p:sp>
        <p:nvSpPr>
          <p:cNvPr id="171" name="Google Shape;171;p29"/>
          <p:cNvSpPr txBox="1"/>
          <p:nvPr/>
        </p:nvSpPr>
        <p:spPr>
          <a:xfrm>
            <a:off x="411875" y="63950"/>
            <a:ext cx="2533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References </a:t>
            </a:r>
            <a:endParaRPr sz="2100" b="1">
              <a:solidFill>
                <a:srgbClr val="FF0000"/>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25950" y="82250"/>
            <a:ext cx="2712000" cy="600000"/>
          </a:xfrm>
          <a:prstGeom prst="rect">
            <a:avLst/>
          </a:prstGeom>
        </p:spPr>
        <p:txBody>
          <a:bodyPr spcFirstLastPara="1" wrap="square" lIns="91425" tIns="91425" rIns="91425" bIns="91425" anchor="ctr" anchorCtr="0">
            <a:noAutofit/>
          </a:bodyPr>
          <a:lstStyle/>
          <a:p>
            <a:pPr marL="0" lvl="0" indent="0" algn="l" rtl="0">
              <a:spcBef>
                <a:spcPts val="2000"/>
              </a:spcBef>
              <a:spcAft>
                <a:spcPts val="0"/>
              </a:spcAft>
              <a:buClr>
                <a:schemeClr val="dk1"/>
              </a:buClr>
              <a:buSzPts val="1100"/>
              <a:buFont typeface="Arial"/>
              <a:buNone/>
            </a:pPr>
            <a:r>
              <a:rPr lang="en" sz="2900" b="1">
                <a:solidFill>
                  <a:srgbClr val="FF0000"/>
                </a:solidFill>
                <a:latin typeface="Times New Roman"/>
                <a:ea typeface="Times New Roman"/>
                <a:cs typeface="Times New Roman"/>
                <a:sym typeface="Times New Roman"/>
              </a:rPr>
              <a:t>What is it?</a:t>
            </a:r>
            <a:endParaRPr sz="6300">
              <a:solidFill>
                <a:srgbClr val="FF0000"/>
              </a:solidFill>
              <a:latin typeface="Times New Roman"/>
              <a:ea typeface="Times New Roman"/>
              <a:cs typeface="Times New Roman"/>
              <a:sym typeface="Times New Roman"/>
            </a:endParaRPr>
          </a:p>
        </p:txBody>
      </p:sp>
      <p:sp>
        <p:nvSpPr>
          <p:cNvPr id="68" name="Google Shape;68;p14"/>
          <p:cNvSpPr txBox="1"/>
          <p:nvPr/>
        </p:nvSpPr>
        <p:spPr>
          <a:xfrm>
            <a:off x="571200" y="742025"/>
            <a:ext cx="81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Georgia"/>
                <a:ea typeface="Georgia"/>
                <a:cs typeface="Georgia"/>
                <a:sym typeface="Georgia"/>
              </a:rPr>
              <a:t> </a:t>
            </a:r>
            <a:r>
              <a:rPr lang="en" sz="2000">
                <a:latin typeface="Times New Roman"/>
                <a:ea typeface="Times New Roman"/>
                <a:cs typeface="Times New Roman"/>
                <a:sym typeface="Times New Roman"/>
              </a:rPr>
              <a:t>It is an effort to engineer an affordable, remote, yet accurate IoT Health Monitoring system using sensors, modules and cloud  IOT platform</a:t>
            </a:r>
            <a:endParaRPr sz="2300">
              <a:latin typeface="Times New Roman"/>
              <a:ea typeface="Times New Roman"/>
              <a:cs typeface="Times New Roman"/>
              <a:sym typeface="Times New Roman"/>
            </a:endParaRPr>
          </a:p>
        </p:txBody>
      </p:sp>
      <p:sp>
        <p:nvSpPr>
          <p:cNvPr id="69" name="Google Shape;69;p14"/>
          <p:cNvSpPr txBox="1"/>
          <p:nvPr/>
        </p:nvSpPr>
        <p:spPr>
          <a:xfrm>
            <a:off x="743975" y="2691200"/>
            <a:ext cx="7342500" cy="18624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rgbClr val="4C1130"/>
              </a:buClr>
              <a:buSzPts val="2200"/>
              <a:buFont typeface="Times New Roman"/>
              <a:buAutoNum type="arabicPeriod"/>
            </a:pPr>
            <a:r>
              <a:rPr lang="en" sz="2200" b="1">
                <a:solidFill>
                  <a:srgbClr val="4C1130"/>
                </a:solidFill>
                <a:latin typeface="Times New Roman"/>
                <a:ea typeface="Times New Roman"/>
                <a:cs typeface="Times New Roman"/>
                <a:sym typeface="Times New Roman"/>
              </a:rPr>
              <a:t>To monitor patient parameters (pulse and temp).</a:t>
            </a:r>
            <a:endParaRPr sz="2200" b="1">
              <a:solidFill>
                <a:srgbClr val="4C1130"/>
              </a:solidFill>
              <a:latin typeface="Times New Roman"/>
              <a:ea typeface="Times New Roman"/>
              <a:cs typeface="Times New Roman"/>
              <a:sym typeface="Times New Roman"/>
            </a:endParaRPr>
          </a:p>
          <a:p>
            <a:pPr marL="457200" lvl="0" indent="-368300" algn="l" rtl="0">
              <a:spcBef>
                <a:spcPts val="0"/>
              </a:spcBef>
              <a:spcAft>
                <a:spcPts val="0"/>
              </a:spcAft>
              <a:buClr>
                <a:srgbClr val="4C1130"/>
              </a:buClr>
              <a:buSzPts val="2200"/>
              <a:buFont typeface="Times New Roman"/>
              <a:buAutoNum type="arabicPeriod"/>
            </a:pPr>
            <a:r>
              <a:rPr lang="en" sz="2200" b="1">
                <a:solidFill>
                  <a:srgbClr val="4C1130"/>
                </a:solidFill>
                <a:latin typeface="Times New Roman"/>
                <a:ea typeface="Times New Roman"/>
                <a:cs typeface="Times New Roman"/>
                <a:sym typeface="Times New Roman"/>
              </a:rPr>
              <a:t>To develop a fault alert system for aged patients,that will help to alert necessary people in case of an emergency</a:t>
            </a:r>
            <a:endParaRPr sz="2200" b="1">
              <a:solidFill>
                <a:srgbClr val="4C1130"/>
              </a:solidFill>
              <a:latin typeface="Times New Roman"/>
              <a:ea typeface="Times New Roman"/>
              <a:cs typeface="Times New Roman"/>
              <a:sym typeface="Times New Roman"/>
            </a:endParaRPr>
          </a:p>
          <a:p>
            <a:pPr marL="457200" lvl="0" indent="0" algn="l" rtl="0">
              <a:spcBef>
                <a:spcPts val="0"/>
              </a:spcBef>
              <a:spcAft>
                <a:spcPts val="0"/>
              </a:spcAft>
              <a:buNone/>
            </a:pPr>
            <a:endParaRPr sz="2100" b="1">
              <a:solidFill>
                <a:srgbClr val="4C1130"/>
              </a:solidFill>
              <a:latin typeface="Times New Roman"/>
              <a:ea typeface="Times New Roman"/>
              <a:cs typeface="Times New Roman"/>
              <a:sym typeface="Times New Roman"/>
            </a:endParaRPr>
          </a:p>
        </p:txBody>
      </p:sp>
      <p:sp>
        <p:nvSpPr>
          <p:cNvPr id="70" name="Google Shape;70;p14"/>
          <p:cNvSpPr txBox="1"/>
          <p:nvPr/>
        </p:nvSpPr>
        <p:spPr>
          <a:xfrm>
            <a:off x="425950" y="1939813"/>
            <a:ext cx="2276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b="1" u="sng">
                <a:solidFill>
                  <a:srgbClr val="FF0000"/>
                </a:solidFill>
                <a:latin typeface="Times New Roman"/>
                <a:ea typeface="Times New Roman"/>
                <a:cs typeface="Times New Roman"/>
                <a:sym typeface="Times New Roman"/>
              </a:rPr>
              <a:t>Objectives</a:t>
            </a:r>
            <a:r>
              <a:rPr lang="en" sz="3100" b="1">
                <a:solidFill>
                  <a:srgbClr val="FF0000"/>
                </a:solidFill>
                <a:latin typeface="Times New Roman"/>
                <a:ea typeface="Times New Roman"/>
                <a:cs typeface="Times New Roman"/>
                <a:sym typeface="Times New Roman"/>
              </a:rPr>
              <a:t> </a:t>
            </a:r>
            <a:r>
              <a:rPr lang="en" sz="3100" b="1">
                <a:solidFill>
                  <a:srgbClr val="FF0000"/>
                </a:solidFill>
                <a:latin typeface="Old Standard TT"/>
                <a:ea typeface="Old Standard TT"/>
                <a:cs typeface="Old Standard TT"/>
                <a:sym typeface="Old Standard TT"/>
              </a:rPr>
              <a:t>:</a:t>
            </a:r>
            <a:endParaRPr sz="3100" b="1">
              <a:solidFill>
                <a:srgbClr val="FF0000"/>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DECDB"/>
            </a:gs>
            <a:gs pos="100000">
              <a:srgbClr val="F0A96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5"/>
          <p:cNvSpPr txBox="1"/>
          <p:nvPr/>
        </p:nvSpPr>
        <p:spPr>
          <a:xfrm>
            <a:off x="45700" y="71275"/>
            <a:ext cx="900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rgbClr val="FF0000"/>
                </a:solidFill>
                <a:latin typeface="Times New Roman"/>
                <a:ea typeface="Times New Roman"/>
                <a:cs typeface="Times New Roman"/>
                <a:sym typeface="Times New Roman"/>
              </a:rPr>
              <a:t>A short Description about our project:-</a:t>
            </a:r>
            <a:endParaRPr sz="2000" b="1" u="sng">
              <a:solidFill>
                <a:srgbClr val="FF0000"/>
              </a:solidFill>
              <a:latin typeface="Times New Roman"/>
              <a:ea typeface="Times New Roman"/>
              <a:cs typeface="Times New Roman"/>
              <a:sym typeface="Times New Roman"/>
            </a:endParaRPr>
          </a:p>
        </p:txBody>
      </p:sp>
      <p:sp>
        <p:nvSpPr>
          <p:cNvPr id="76" name="Google Shape;76;p15"/>
          <p:cNvSpPr txBox="1"/>
          <p:nvPr/>
        </p:nvSpPr>
        <p:spPr>
          <a:xfrm>
            <a:off x="45700" y="492600"/>
            <a:ext cx="9098400" cy="531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FF0000"/>
                </a:solidFill>
              </a:rPr>
              <a:t>Objective 1</a:t>
            </a:r>
            <a:r>
              <a:rPr lang="en" sz="1500" b="1">
                <a:solidFill>
                  <a:srgbClr val="FF0000"/>
                </a:solidFill>
              </a:rPr>
              <a:t>:-</a:t>
            </a:r>
            <a:r>
              <a:rPr lang="en" sz="1500" b="1"/>
              <a:t>(</a:t>
            </a:r>
            <a:r>
              <a:rPr lang="en" sz="1500" b="1">
                <a:solidFill>
                  <a:schemeClr val="dk1"/>
                </a:solidFill>
              </a:rPr>
              <a:t>Monitor patient parameters remotely to increase efficacy of healthcare management systems)</a:t>
            </a:r>
            <a:endParaRPr sz="1500" b="1">
              <a:solidFill>
                <a:schemeClr val="dk1"/>
              </a:solidFill>
            </a:endParaRPr>
          </a:p>
          <a:p>
            <a:pPr marL="0" lvl="0" indent="0" algn="l" rtl="0">
              <a:spcBef>
                <a:spcPts val="0"/>
              </a:spcBef>
              <a:spcAft>
                <a:spcPts val="0"/>
              </a:spcAft>
              <a:buNone/>
            </a:pPr>
            <a:endParaRPr sz="1200" b="1" u="sng">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 main objective of this project is to develop, design and implement a smart patient healthcare monitoring system.</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 sensors used here are embedded in the body of the patient to sense the parameters like the heartbeat and temperature. These sensors are connected to a master unit, that calculates the values of all of them.</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These values are then transmitted by leveraging IoT cloud technology, to the base . From the base station, these can be easily accessed by the doctor present at some other location. Thus based on the temperature and heartbeat values, the doctor can decide the state of the patient and appropriate measures can be taken.</a:t>
            </a:r>
            <a:endParaRPr sz="1300">
              <a:solidFill>
                <a:schemeClr val="dk1"/>
              </a:solidFill>
            </a:endParaRPr>
          </a:p>
          <a:p>
            <a:pPr marL="0" lvl="0" indent="0" algn="l" rtl="0">
              <a:spcBef>
                <a:spcPts val="0"/>
              </a:spcBef>
              <a:spcAft>
                <a:spcPts val="0"/>
              </a:spcAft>
              <a:buNone/>
            </a:pPr>
            <a:endParaRPr sz="1300" b="1" u="sng">
              <a:solidFill>
                <a:schemeClr val="dk1"/>
              </a:solidFill>
            </a:endParaRPr>
          </a:p>
          <a:p>
            <a:pPr marL="0" lvl="0" indent="0" algn="l" rtl="0">
              <a:spcBef>
                <a:spcPts val="0"/>
              </a:spcBef>
              <a:spcAft>
                <a:spcPts val="0"/>
              </a:spcAft>
              <a:buNone/>
            </a:pPr>
            <a:r>
              <a:rPr lang="en" sz="1500" b="1" u="sng">
                <a:solidFill>
                  <a:srgbClr val="FF0000"/>
                </a:solidFill>
              </a:rPr>
              <a:t>Objective 2</a:t>
            </a:r>
            <a:r>
              <a:rPr lang="en" sz="1500">
                <a:solidFill>
                  <a:srgbClr val="FF0000"/>
                </a:solidFill>
              </a:rPr>
              <a:t>:-</a:t>
            </a:r>
            <a:r>
              <a:rPr lang="en" sz="1500">
                <a:solidFill>
                  <a:schemeClr val="dk1"/>
                </a:solidFill>
              </a:rPr>
              <a:t>(</a:t>
            </a:r>
            <a:r>
              <a:rPr lang="en" sz="1500" b="1">
                <a:solidFill>
                  <a:srgbClr val="231F20"/>
                </a:solidFill>
              </a:rPr>
              <a:t>Development of a Wearable-Sensor-Based Fall Detection System for the aged people.)</a:t>
            </a:r>
            <a:endParaRPr sz="1500" b="1">
              <a:solidFill>
                <a:srgbClr val="231F20"/>
              </a:solidFill>
            </a:endParaRPr>
          </a:p>
          <a:p>
            <a:pPr marL="0" lvl="0" indent="0" algn="l" rtl="0">
              <a:spcBef>
                <a:spcPts val="0"/>
              </a:spcBef>
              <a:spcAft>
                <a:spcPts val="0"/>
              </a:spcAft>
              <a:buNone/>
            </a:pPr>
            <a:endParaRPr sz="1100">
              <a:solidFill>
                <a:schemeClr val="dk1"/>
              </a:solidFill>
            </a:endParaRPr>
          </a:p>
          <a:p>
            <a:pPr marL="457200" lvl="0" indent="-311150" algn="l" rtl="0">
              <a:spcBef>
                <a:spcPts val="0"/>
              </a:spcBef>
              <a:spcAft>
                <a:spcPts val="0"/>
              </a:spcAft>
              <a:buClr>
                <a:srgbClr val="231F20"/>
              </a:buClr>
              <a:buSzPts val="1300"/>
              <a:buChar char="●"/>
            </a:pPr>
            <a:r>
              <a:rPr lang="en" sz="1300">
                <a:solidFill>
                  <a:schemeClr val="dk1"/>
                </a:solidFill>
              </a:rPr>
              <a:t>To recognize a fall from normal daily activities by using sensors, and automatically sends a request or an alert for help to the caregivers so that they can pick up the patient.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For sending messages to the caregivers  in this project we are using IFTTT integration ,it is a web-based service by which chains of conditional statements, called applets can be created. Using these applets, we can send Emails, post on Twitter, play music, exchange SMS, receive and send notifications, etc. The purpose of using IFTTT in this project is to send SMS notifications to the mobile phone when the system detects a fall.</a:t>
            </a:r>
            <a:endParaRPr sz="13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a:p>
            <a:pPr marL="457200" lvl="0" indent="0" algn="l" rtl="0">
              <a:spcBef>
                <a:spcPts val="0"/>
              </a:spcBef>
              <a:spcAft>
                <a:spcPts val="0"/>
              </a:spcAft>
              <a:buNone/>
            </a:pPr>
            <a:endParaRPr b="1">
              <a:solidFill>
                <a:srgbClr val="231F20"/>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144875" y="1321500"/>
            <a:ext cx="4045200" cy="1437900"/>
          </a:xfrm>
          <a:prstGeom prst="rect">
            <a:avLst/>
          </a:prstGeom>
          <a:solidFill>
            <a:srgbClr val="FFFF00"/>
          </a:solidFill>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0000"/>
                </a:solidFill>
                <a:latin typeface="Times New Roman"/>
                <a:ea typeface="Times New Roman"/>
                <a:cs typeface="Times New Roman"/>
                <a:sym typeface="Times New Roman"/>
              </a:rPr>
              <a:t>Materials</a:t>
            </a:r>
            <a:endParaRPr>
              <a:solidFill>
                <a:srgbClr val="FF0000"/>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rgbClr val="FF0000"/>
                </a:solidFill>
                <a:latin typeface="Times New Roman"/>
                <a:ea typeface="Times New Roman"/>
                <a:cs typeface="Times New Roman"/>
                <a:sym typeface="Times New Roman"/>
              </a:rPr>
              <a:t>Required</a:t>
            </a:r>
            <a:endParaRPr>
              <a:solidFill>
                <a:srgbClr val="FF0000"/>
              </a:solidFill>
              <a:latin typeface="Times New Roman"/>
              <a:ea typeface="Times New Roman"/>
              <a:cs typeface="Times New Roman"/>
              <a:sym typeface="Times New Roman"/>
            </a:endParaRPr>
          </a:p>
        </p:txBody>
      </p:sp>
      <p:sp>
        <p:nvSpPr>
          <p:cNvPr id="82" name="Google Shape;82;p16"/>
          <p:cNvSpPr txBox="1">
            <a:spLocks noGrp="1"/>
          </p:cNvSpPr>
          <p:nvPr>
            <p:ph type="body" idx="2"/>
          </p:nvPr>
        </p:nvSpPr>
        <p:spPr>
          <a:xfrm>
            <a:off x="4572000" y="0"/>
            <a:ext cx="4572000" cy="5143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Temperature Sensor - MLX 90614</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Pulse rate sensor - MAX 30102</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MPU 6050 Accelerometer and Gyroscope Module.</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Strap</a:t>
            </a:r>
            <a:endParaRPr sz="1600">
              <a:latin typeface="Times New Roman"/>
              <a:ea typeface="Times New Roman"/>
              <a:cs typeface="Times New Roman"/>
              <a:sym typeface="Times New Roman"/>
            </a:endParaRPr>
          </a:p>
          <a:p>
            <a:pPr marL="457200" lvl="0" indent="-330200" algn="l" rtl="0">
              <a:spcBef>
                <a:spcPts val="1600"/>
              </a:spcBef>
              <a:spcAft>
                <a:spcPts val="0"/>
              </a:spcAft>
              <a:buSzPts val="1600"/>
              <a:buFont typeface="Times New Roman"/>
              <a:buChar char="●"/>
            </a:pPr>
            <a:r>
              <a:rPr lang="en" sz="1600">
                <a:latin typeface="Times New Roman"/>
                <a:ea typeface="Times New Roman"/>
                <a:cs typeface="Times New Roman"/>
                <a:sym typeface="Times New Roman"/>
              </a:rPr>
              <a:t>Battery Case</a:t>
            </a:r>
            <a:endParaRPr sz="1600">
              <a:latin typeface="Times New Roman"/>
              <a:ea typeface="Times New Roman"/>
              <a:cs typeface="Times New Roman"/>
              <a:sym typeface="Times New Roman"/>
            </a:endParaRPr>
          </a:p>
          <a:p>
            <a:pPr marL="457200" lvl="0" indent="-330200" algn="l" rtl="0">
              <a:lnSpc>
                <a:spcPct val="100000"/>
              </a:lnSpc>
              <a:spcBef>
                <a:spcPts val="160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4-Bit 7-Segment 0.56" Red LED Digital Display Tube For DIY or Arduino</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Jumper Wires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Casing</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Panasonic CR2032 3V Li Coin battery - 5</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3F3F3"/>
              </a:buClr>
              <a:buSzPts val="1600"/>
              <a:buFont typeface="Times New Roman"/>
              <a:buChar char="●"/>
            </a:pPr>
            <a:r>
              <a:rPr lang="en" sz="1600">
                <a:solidFill>
                  <a:srgbClr val="F3F3F3"/>
                </a:solidFill>
                <a:latin typeface="Times New Roman"/>
                <a:ea typeface="Times New Roman"/>
                <a:cs typeface="Times New Roman"/>
                <a:sym typeface="Times New Roman"/>
              </a:rPr>
              <a:t>Nodemcu  Wi-Fi Dev. board </a:t>
            </a:r>
            <a:endParaRPr sz="1600">
              <a:solidFill>
                <a:srgbClr val="F3F3F3"/>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GSM Module: UBLOX NEO 6M Gps</a:t>
            </a:r>
            <a:endParaRPr sz="16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0" y="0"/>
            <a:ext cx="8520600" cy="6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u="sng">
                <a:solidFill>
                  <a:srgbClr val="FF0000"/>
                </a:solidFill>
              </a:rPr>
              <a:t>Arduino UNO and Nodemcu interfacing with MLX 90614</a:t>
            </a:r>
            <a:endParaRPr sz="2500" b="1" u="sng">
              <a:solidFill>
                <a:srgbClr val="FF0000"/>
              </a:solidFill>
            </a:endParaRPr>
          </a:p>
        </p:txBody>
      </p:sp>
      <p:pic>
        <p:nvPicPr>
          <p:cNvPr id="88" name="Google Shape;88;p17"/>
          <p:cNvPicPr preferRelativeResize="0"/>
          <p:nvPr/>
        </p:nvPicPr>
        <p:blipFill>
          <a:blip r:embed="rId3">
            <a:alphaModFix/>
          </a:blip>
          <a:stretch>
            <a:fillRect/>
          </a:stretch>
        </p:blipFill>
        <p:spPr>
          <a:xfrm>
            <a:off x="152400" y="509950"/>
            <a:ext cx="4258150" cy="2577251"/>
          </a:xfrm>
          <a:prstGeom prst="rect">
            <a:avLst/>
          </a:prstGeom>
          <a:noFill/>
          <a:ln>
            <a:noFill/>
          </a:ln>
        </p:spPr>
      </p:pic>
      <p:pic>
        <p:nvPicPr>
          <p:cNvPr id="89" name="Google Shape;89;p17"/>
          <p:cNvPicPr preferRelativeResize="0"/>
          <p:nvPr/>
        </p:nvPicPr>
        <p:blipFill>
          <a:blip r:embed="rId4">
            <a:alphaModFix/>
          </a:blip>
          <a:stretch>
            <a:fillRect/>
          </a:stretch>
        </p:blipFill>
        <p:spPr>
          <a:xfrm>
            <a:off x="4572000" y="2242750"/>
            <a:ext cx="4488525" cy="2900750"/>
          </a:xfrm>
          <a:prstGeom prst="rect">
            <a:avLst/>
          </a:prstGeom>
          <a:noFill/>
          <a:ln>
            <a:noFill/>
          </a:ln>
        </p:spPr>
      </p:pic>
      <p:pic>
        <p:nvPicPr>
          <p:cNvPr id="90" name="Google Shape;90;p17"/>
          <p:cNvPicPr preferRelativeResize="0"/>
          <p:nvPr/>
        </p:nvPicPr>
        <p:blipFill>
          <a:blip r:embed="rId5">
            <a:alphaModFix/>
          </a:blip>
          <a:stretch>
            <a:fillRect/>
          </a:stretch>
        </p:blipFill>
        <p:spPr>
          <a:xfrm>
            <a:off x="152400" y="3239601"/>
            <a:ext cx="2331717" cy="1751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8"/>
          <p:cNvSpPr txBox="1"/>
          <p:nvPr/>
        </p:nvSpPr>
        <p:spPr>
          <a:xfrm>
            <a:off x="28350" y="0"/>
            <a:ext cx="9087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solidFill>
                  <a:srgbClr val="FF0000"/>
                </a:solidFill>
                <a:latin typeface="Old Standard TT"/>
                <a:ea typeface="Old Standard TT"/>
                <a:cs typeface="Old Standard TT"/>
                <a:sym typeface="Old Standard TT"/>
              </a:rPr>
              <a:t>Arduino UNO and Nodemcu interfacing with MAX 30102</a:t>
            </a:r>
            <a:endParaRPr sz="2100" b="1" u="sng">
              <a:solidFill>
                <a:srgbClr val="FF0000"/>
              </a:solidFill>
              <a:latin typeface="Old Standard TT"/>
              <a:ea typeface="Old Standard TT"/>
              <a:cs typeface="Old Standard TT"/>
              <a:sym typeface="Old Standard TT"/>
            </a:endParaRPr>
          </a:p>
        </p:txBody>
      </p:sp>
      <p:pic>
        <p:nvPicPr>
          <p:cNvPr id="96" name="Google Shape;96;p18"/>
          <p:cNvPicPr preferRelativeResize="0"/>
          <p:nvPr/>
        </p:nvPicPr>
        <p:blipFill>
          <a:blip r:embed="rId3">
            <a:alphaModFix/>
          </a:blip>
          <a:stretch>
            <a:fillRect/>
          </a:stretch>
        </p:blipFill>
        <p:spPr>
          <a:xfrm>
            <a:off x="108525" y="507900"/>
            <a:ext cx="4400725" cy="2325000"/>
          </a:xfrm>
          <a:prstGeom prst="rect">
            <a:avLst/>
          </a:prstGeom>
          <a:noFill/>
          <a:ln>
            <a:noFill/>
          </a:ln>
        </p:spPr>
      </p:pic>
      <p:pic>
        <p:nvPicPr>
          <p:cNvPr id="97" name="Google Shape;97;p18"/>
          <p:cNvPicPr preferRelativeResize="0"/>
          <p:nvPr/>
        </p:nvPicPr>
        <p:blipFill>
          <a:blip r:embed="rId4">
            <a:alphaModFix/>
          </a:blip>
          <a:stretch>
            <a:fillRect/>
          </a:stretch>
        </p:blipFill>
        <p:spPr>
          <a:xfrm>
            <a:off x="4636910" y="2747225"/>
            <a:ext cx="4478739" cy="2325000"/>
          </a:xfrm>
          <a:prstGeom prst="rect">
            <a:avLst/>
          </a:prstGeom>
          <a:noFill/>
          <a:ln>
            <a:noFill/>
          </a:ln>
        </p:spPr>
      </p:pic>
      <p:pic>
        <p:nvPicPr>
          <p:cNvPr id="98" name="Google Shape;98;p18"/>
          <p:cNvPicPr preferRelativeResize="0"/>
          <p:nvPr/>
        </p:nvPicPr>
        <p:blipFill>
          <a:blip r:embed="rId5">
            <a:alphaModFix/>
          </a:blip>
          <a:stretch>
            <a:fillRect/>
          </a:stretch>
        </p:blipFill>
        <p:spPr>
          <a:xfrm>
            <a:off x="437550" y="3018200"/>
            <a:ext cx="1944813" cy="200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p:nvPr/>
        </p:nvSpPr>
        <p:spPr>
          <a:xfrm>
            <a:off x="78600" y="60325"/>
            <a:ext cx="8938200" cy="50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104" name="Google Shape;104;p19"/>
          <p:cNvSpPr txBox="1"/>
          <p:nvPr/>
        </p:nvSpPr>
        <p:spPr>
          <a:xfrm>
            <a:off x="89575" y="82250"/>
            <a:ext cx="8960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u="sng">
                <a:solidFill>
                  <a:srgbClr val="FF0000"/>
                </a:solidFill>
                <a:latin typeface="Old Standard TT"/>
                <a:ea typeface="Old Standard TT"/>
                <a:cs typeface="Old Standard TT"/>
                <a:sym typeface="Old Standard TT"/>
              </a:rPr>
              <a:t>Nodemcu interfacing with MPU6050</a:t>
            </a:r>
            <a:endParaRPr sz="2100" b="1" u="sng">
              <a:solidFill>
                <a:srgbClr val="FF0000"/>
              </a:solidFill>
              <a:latin typeface="Old Standard TT"/>
              <a:ea typeface="Old Standard TT"/>
              <a:cs typeface="Old Standard TT"/>
              <a:sym typeface="Old Standard TT"/>
            </a:endParaRPr>
          </a:p>
        </p:txBody>
      </p:sp>
      <p:pic>
        <p:nvPicPr>
          <p:cNvPr id="105" name="Google Shape;105;p19"/>
          <p:cNvPicPr preferRelativeResize="0"/>
          <p:nvPr/>
        </p:nvPicPr>
        <p:blipFill>
          <a:blip r:embed="rId3">
            <a:alphaModFix/>
          </a:blip>
          <a:stretch>
            <a:fillRect/>
          </a:stretch>
        </p:blipFill>
        <p:spPr>
          <a:xfrm>
            <a:off x="152400" y="1782125"/>
            <a:ext cx="4620050" cy="3257200"/>
          </a:xfrm>
          <a:prstGeom prst="rect">
            <a:avLst/>
          </a:prstGeom>
          <a:noFill/>
          <a:ln>
            <a:noFill/>
          </a:ln>
        </p:spPr>
      </p:pic>
      <p:pic>
        <p:nvPicPr>
          <p:cNvPr id="106" name="Google Shape;106;p19"/>
          <p:cNvPicPr preferRelativeResize="0"/>
          <p:nvPr/>
        </p:nvPicPr>
        <p:blipFill>
          <a:blip r:embed="rId4">
            <a:alphaModFix/>
          </a:blip>
          <a:stretch>
            <a:fillRect/>
          </a:stretch>
        </p:blipFill>
        <p:spPr>
          <a:xfrm>
            <a:off x="5046625" y="590150"/>
            <a:ext cx="3944976" cy="3001524"/>
          </a:xfrm>
          <a:prstGeom prst="rect">
            <a:avLst/>
          </a:prstGeom>
          <a:noFill/>
          <a:ln>
            <a:noFill/>
          </a:ln>
        </p:spPr>
      </p:pic>
      <p:sp>
        <p:nvSpPr>
          <p:cNvPr id="107" name="Google Shape;107;p19"/>
          <p:cNvSpPr txBox="1"/>
          <p:nvPr/>
        </p:nvSpPr>
        <p:spPr>
          <a:xfrm>
            <a:off x="5090500" y="3734250"/>
            <a:ext cx="3901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latin typeface="Old Standard TT"/>
                <a:ea typeface="Old Standard TT"/>
                <a:cs typeface="Old Standard TT"/>
                <a:sym typeface="Old Standard TT"/>
              </a:rPr>
              <a:t>Pinout configuration of Nodemcu</a:t>
            </a:r>
            <a:endParaRPr sz="1500" b="1">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3393675" y="152400"/>
            <a:ext cx="5597925" cy="4169025"/>
          </a:xfrm>
          <a:prstGeom prst="rect">
            <a:avLst/>
          </a:prstGeom>
          <a:noFill/>
          <a:ln>
            <a:noFill/>
          </a:ln>
        </p:spPr>
      </p:pic>
      <p:sp>
        <p:nvSpPr>
          <p:cNvPr id="113" name="Google Shape;113;p20"/>
          <p:cNvSpPr txBox="1"/>
          <p:nvPr/>
        </p:nvSpPr>
        <p:spPr>
          <a:xfrm>
            <a:off x="3259000" y="4508300"/>
            <a:ext cx="5885100" cy="415500"/>
          </a:xfrm>
          <a:prstGeom prst="rect">
            <a:avLst/>
          </a:prstGeom>
          <a:solidFill>
            <a:srgbClr val="FF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0000"/>
                </a:solidFill>
                <a:latin typeface="Times New Roman"/>
                <a:ea typeface="Times New Roman"/>
                <a:cs typeface="Times New Roman"/>
                <a:sym typeface="Times New Roman"/>
              </a:rPr>
              <a:t>Flowchart and Block Diagram for patients parameters monitoring</a:t>
            </a:r>
            <a:endParaRPr sz="1500" b="1">
              <a:solidFill>
                <a:srgbClr val="FF0000"/>
              </a:solidFill>
              <a:latin typeface="Times New Roman"/>
              <a:ea typeface="Times New Roman"/>
              <a:cs typeface="Times New Roman"/>
              <a:sym typeface="Times New Roman"/>
            </a:endParaRPr>
          </a:p>
        </p:txBody>
      </p:sp>
      <p:pic>
        <p:nvPicPr>
          <p:cNvPr id="114" name="Google Shape;114;p20"/>
          <p:cNvPicPr preferRelativeResize="0"/>
          <p:nvPr/>
        </p:nvPicPr>
        <p:blipFill>
          <a:blip r:embed="rId4">
            <a:alphaModFix/>
          </a:blip>
          <a:stretch>
            <a:fillRect/>
          </a:stretch>
        </p:blipFill>
        <p:spPr>
          <a:xfrm>
            <a:off x="152400" y="152400"/>
            <a:ext cx="3062674" cy="4864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999825" y="4622575"/>
            <a:ext cx="7545300" cy="455100"/>
          </a:xfrm>
          <a:prstGeom prst="rect">
            <a:avLst/>
          </a:prstGeom>
          <a:solidFill>
            <a:srgbClr val="FFFF00"/>
          </a:solidFill>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0000"/>
                </a:solidFill>
                <a:latin typeface="Times New Roman"/>
                <a:ea typeface="Times New Roman"/>
                <a:cs typeface="Times New Roman"/>
                <a:sym typeface="Times New Roman"/>
              </a:rPr>
              <a:t>Flow diagram for Fall detection system</a:t>
            </a:r>
            <a:endParaRPr sz="1800" b="1">
              <a:solidFill>
                <a:srgbClr val="FF0000"/>
              </a:solidFill>
              <a:latin typeface="Times New Roman"/>
              <a:ea typeface="Times New Roman"/>
              <a:cs typeface="Times New Roman"/>
              <a:sym typeface="Times New Roman"/>
            </a:endParaRPr>
          </a:p>
        </p:txBody>
      </p:sp>
      <p:pic>
        <p:nvPicPr>
          <p:cNvPr id="120" name="Google Shape;120;p21"/>
          <p:cNvPicPr preferRelativeResize="0"/>
          <p:nvPr/>
        </p:nvPicPr>
        <p:blipFill>
          <a:blip r:embed="rId3">
            <a:alphaModFix/>
          </a:blip>
          <a:stretch>
            <a:fillRect/>
          </a:stretch>
        </p:blipFill>
        <p:spPr>
          <a:xfrm>
            <a:off x="999825" y="152400"/>
            <a:ext cx="7391725" cy="4262924"/>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1044</Words>
  <Application>Microsoft Office PowerPoint</Application>
  <PresentationFormat>On-screen Show (16:9)</PresentationFormat>
  <Paragraphs>64</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Old Standard TT</vt:lpstr>
      <vt:lpstr>Georgia</vt:lpstr>
      <vt:lpstr>Times New Roman</vt:lpstr>
      <vt:lpstr>Playfair Display</vt:lpstr>
      <vt:lpstr>Arial</vt:lpstr>
      <vt:lpstr>Paperback</vt:lpstr>
      <vt:lpstr>Development of IoT Based Smart Healthcare Monitoring System </vt:lpstr>
      <vt:lpstr>What is it?</vt:lpstr>
      <vt:lpstr>PowerPoint Presentation</vt:lpstr>
      <vt:lpstr>Materials Required</vt:lpstr>
      <vt:lpstr>Arduino UNO and Nodemcu interfacing with MLX 90614</vt:lpstr>
      <vt:lpstr>PowerPoint Presentation</vt:lpstr>
      <vt:lpstr>PowerPoint Presentation</vt:lpstr>
      <vt:lpstr>PowerPoint Presentation</vt:lpstr>
      <vt:lpstr>Flow diagram for Fall detection system</vt:lpstr>
      <vt:lpstr>PowerPoint Presentation</vt:lpstr>
      <vt:lpstr>PowerPoint Presentation</vt:lpstr>
      <vt:lpstr>PowerPoint Presentation</vt:lpstr>
      <vt:lpstr>Various dashboards that can be created using the platform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IoT Based Smart Healthcare Monitoring System </dc:title>
  <cp:lastModifiedBy>Indrashis</cp:lastModifiedBy>
  <cp:revision>1</cp:revision>
  <dcterms:modified xsi:type="dcterms:W3CDTF">2021-04-09T07:55:28Z</dcterms:modified>
</cp:coreProperties>
</file>